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1" r:id="rId2"/>
    <p:sldId id="262" r:id="rId3"/>
    <p:sldId id="263" r:id="rId4"/>
    <p:sldId id="264" r:id="rId5"/>
    <p:sldId id="265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6866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511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949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7530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663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1158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1860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377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8830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4071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362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36D6A1-1673-49A0-BEAB-92E7D93D9C48}" type="datetimeFigureOut">
              <a:rPr lang="zh-TW" altLang="en-US" smtClean="0"/>
              <a:t>2021/5/23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934A972B-FA74-4141-80C4-2B142F4D09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9413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39D4CD98-964D-4D11-99D5-2EDB281FC6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資訊科技</a:t>
            </a:r>
          </a:p>
        </p:txBody>
      </p:sp>
      <p:sp>
        <p:nvSpPr>
          <p:cNvPr id="6" name="副標題 5">
            <a:extLst>
              <a:ext uri="{FF2B5EF4-FFF2-40B4-BE49-F238E27FC236}">
                <a16:creationId xmlns:a16="http://schemas.microsoft.com/office/drawing/2014/main" id="{7004CC1E-D394-44BF-A051-F2D822FC08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2031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0F2030-4C1C-4DDC-9579-C1DC5E45F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總結大家的</a:t>
            </a:r>
            <a:br>
              <a:rPr lang="en-US" altLang="zh-TW" dirty="0"/>
            </a:br>
            <a:r>
              <a:rPr lang="zh-TW" altLang="en-US" dirty="0"/>
              <a:t>答案</a:t>
            </a:r>
            <a:br>
              <a:rPr lang="en-US" altLang="zh-TW" dirty="0"/>
            </a:br>
            <a:br>
              <a:rPr lang="en-US" altLang="zh-TW" dirty="0"/>
            </a:br>
            <a:r>
              <a:rPr lang="zh-TW" altLang="en-US" sz="2800" dirty="0"/>
              <a:t>沒交的</a:t>
            </a:r>
            <a:r>
              <a:rPr lang="en-US" altLang="zh-TW" sz="2800" dirty="0"/>
              <a:t>….</a:t>
            </a:r>
            <a:br>
              <a:rPr lang="en-US" altLang="zh-TW" sz="2800" dirty="0"/>
            </a:br>
            <a:r>
              <a:rPr lang="zh-TW" altLang="en-US" sz="2800" dirty="0"/>
              <a:t>哼哼</a:t>
            </a:r>
            <a:r>
              <a:rPr lang="en-US" altLang="zh-TW" sz="2800" dirty="0"/>
              <a:t>…..0</a:t>
            </a:r>
            <a:r>
              <a:rPr lang="zh-TW" altLang="en-US" sz="2800" dirty="0"/>
              <a:t>分</a:t>
            </a:r>
            <a:endParaRPr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DAE994E-EC5F-42CF-B499-C3FC55D1D2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3600" dirty="0"/>
              <a:t>壞處</a:t>
            </a:r>
            <a:r>
              <a:rPr lang="en-US" altLang="zh-TW" sz="3600" dirty="0"/>
              <a:t>	</a:t>
            </a:r>
            <a:r>
              <a:rPr lang="en-US" altLang="zh-TW" dirty="0"/>
              <a:t>	</a:t>
            </a:r>
            <a:endParaRPr lang="zh-TW" altLang="en-US" dirty="0"/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F2607416-5BAB-486E-A1C6-BFD067CA96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/>
              <a:t>網路成癮</a:t>
            </a:r>
            <a:endParaRPr lang="en-US" altLang="zh-TW" sz="2800" dirty="0"/>
          </a:p>
          <a:p>
            <a:r>
              <a:rPr lang="zh-TW" altLang="en-US" sz="2800" dirty="0"/>
              <a:t>駭客入侵</a:t>
            </a:r>
            <a:endParaRPr lang="en-US" altLang="zh-TW" sz="2800" dirty="0"/>
          </a:p>
          <a:p>
            <a:r>
              <a:rPr lang="zh-TW" altLang="en-US" sz="2800" dirty="0"/>
              <a:t>網路詐騙</a:t>
            </a:r>
            <a:endParaRPr lang="en-US" altLang="zh-TW" sz="2800" dirty="0"/>
          </a:p>
          <a:p>
            <a:r>
              <a:rPr lang="zh-TW" altLang="en-US" sz="2800" b="0" i="0" dirty="0">
                <a:effectLst/>
                <a:latin typeface="Roboto" panose="020B0604020202020204" pitchFamily="2" charset="0"/>
              </a:rPr>
              <a:t>產生各種生理的、心理的、社會上的傷害</a:t>
            </a:r>
            <a:endParaRPr lang="zh-TW" altLang="en-US" sz="2800" dirty="0"/>
          </a:p>
        </p:txBody>
      </p:sp>
      <p:sp>
        <p:nvSpPr>
          <p:cNvPr id="6" name="文字版面配置區 5">
            <a:extLst>
              <a:ext uri="{FF2B5EF4-FFF2-40B4-BE49-F238E27FC236}">
                <a16:creationId xmlns:a16="http://schemas.microsoft.com/office/drawing/2014/main" id="{36A3A189-2AD5-4A14-A0AC-CCF669FBCD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好處</a:t>
            </a:r>
          </a:p>
        </p:txBody>
      </p:sp>
      <p:sp>
        <p:nvSpPr>
          <p:cNvPr id="7" name="內容版面配置區 6">
            <a:extLst>
              <a:ext uri="{FF2B5EF4-FFF2-40B4-BE49-F238E27FC236}">
                <a16:creationId xmlns:a16="http://schemas.microsoft.com/office/drawing/2014/main" id="{458D8F28-034A-4B62-8C1A-C10FA6E5D3E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zh-TW" altLang="en-US" sz="2800" b="0" i="0" dirty="0">
                <a:effectLst/>
                <a:latin typeface="Roboto" panose="02000000000000000000" pitchFamily="2" charset="0"/>
              </a:rPr>
              <a:t>科技對農業的影響機械化操作，</a:t>
            </a:r>
            <a:endParaRPr lang="en-US" altLang="zh-TW" sz="2800" b="0" i="0" dirty="0">
              <a:effectLst/>
              <a:latin typeface="Roboto" panose="02000000000000000000" pitchFamily="2" charset="0"/>
            </a:endParaRPr>
          </a:p>
          <a:p>
            <a:r>
              <a:rPr lang="zh-TW" altLang="en-US" sz="2800" b="0" i="0" dirty="0">
                <a:effectLst/>
                <a:latin typeface="Roboto" panose="02000000000000000000" pitchFamily="2" charset="0"/>
              </a:rPr>
              <a:t>免去了大量的人力物力</a:t>
            </a:r>
            <a:endParaRPr lang="en-US" altLang="zh-TW" sz="2800" b="0" i="0" dirty="0">
              <a:effectLst/>
              <a:latin typeface="Roboto" panose="02000000000000000000" pitchFamily="2" charset="0"/>
            </a:endParaRPr>
          </a:p>
          <a:p>
            <a:r>
              <a:rPr lang="zh-TW" altLang="en-US" sz="2800" b="0" i="0" dirty="0">
                <a:effectLst/>
                <a:latin typeface="Roboto" panose="02000000000000000000" pitchFamily="2" charset="0"/>
              </a:rPr>
              <a:t>提高生產效率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01260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0F2030-4C1C-4DDC-9579-C1DC5E45F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課本上提及的問題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F2607416-5BAB-486E-A1C6-BFD067CA96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/>
              <a:t>垃圾郵件氾濫</a:t>
            </a:r>
            <a:endParaRPr lang="en-US" altLang="zh-TW" sz="2800" dirty="0"/>
          </a:p>
          <a:p>
            <a:r>
              <a:rPr lang="zh-TW" altLang="en-US" sz="2800" dirty="0"/>
              <a:t>網路病毒流竄</a:t>
            </a:r>
            <a:endParaRPr lang="en-US" altLang="zh-TW" sz="2800" dirty="0"/>
          </a:p>
          <a:p>
            <a:r>
              <a:rPr lang="zh-TW" altLang="en-US" sz="2800" dirty="0"/>
              <a:t>網路犯罪</a:t>
            </a:r>
            <a:endParaRPr lang="en-US" altLang="zh-TW" sz="2800" dirty="0"/>
          </a:p>
          <a:p>
            <a:r>
              <a:rPr lang="zh-TW" altLang="en-US" sz="2800" dirty="0">
                <a:solidFill>
                  <a:schemeClr val="accent3">
                    <a:lumMod val="75000"/>
                  </a:schemeClr>
                </a:solidFill>
              </a:rPr>
              <a:t>行車時使用行動產品資訊</a:t>
            </a:r>
            <a:r>
              <a:rPr lang="en-US" altLang="zh-TW" sz="2800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zh-TW" altLang="en-US" sz="2800" dirty="0">
                <a:solidFill>
                  <a:schemeClr val="accent3">
                    <a:lumMod val="75000"/>
                  </a:schemeClr>
                </a:solidFill>
              </a:rPr>
              <a:t>罰</a:t>
            </a:r>
            <a:r>
              <a:rPr lang="en-US" altLang="zh-TW" sz="2800" dirty="0">
                <a:solidFill>
                  <a:schemeClr val="accent3">
                    <a:lumMod val="75000"/>
                  </a:schemeClr>
                </a:solidFill>
              </a:rPr>
              <a:t>3000)</a:t>
            </a:r>
          </a:p>
          <a:p>
            <a:r>
              <a:rPr lang="zh-TW" altLang="en-US" sz="2800" dirty="0">
                <a:solidFill>
                  <a:schemeClr val="accent3">
                    <a:lumMod val="75000"/>
                  </a:schemeClr>
                </a:solidFill>
              </a:rPr>
              <a:t>不實言論的流傳</a:t>
            </a:r>
            <a:r>
              <a:rPr lang="en-US" altLang="zh-TW" sz="2800" dirty="0">
                <a:solidFill>
                  <a:schemeClr val="accent3">
                    <a:lumMod val="75000"/>
                  </a:schemeClr>
                </a:solidFill>
              </a:rPr>
              <a:t>(</a:t>
            </a:r>
            <a:r>
              <a:rPr lang="zh-TW" altLang="en-US" sz="2800" dirty="0">
                <a:solidFill>
                  <a:schemeClr val="accent3">
                    <a:lumMod val="75000"/>
                  </a:schemeClr>
                </a:solidFill>
              </a:rPr>
              <a:t>罰</a:t>
            </a:r>
            <a:r>
              <a:rPr lang="en-US" altLang="zh-TW" sz="2800" dirty="0">
                <a:solidFill>
                  <a:schemeClr val="accent3">
                    <a:lumMod val="75000"/>
                  </a:schemeClr>
                </a:solidFill>
              </a:rPr>
              <a:t>3,000,000)</a:t>
            </a:r>
            <a:endParaRPr lang="zh-TW" altLang="en-US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97C208D-D49B-4C43-9C3A-BB99A017AFBC}"/>
              </a:ext>
            </a:extLst>
          </p:cNvPr>
          <p:cNvSpPr txBox="1"/>
          <p:nvPr/>
        </p:nvSpPr>
        <p:spPr>
          <a:xfrm>
            <a:off x="5194302" y="5439385"/>
            <a:ext cx="6334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chemeClr val="accent6">
                    <a:lumMod val="75000"/>
                  </a:schemeClr>
                </a:solidFill>
              </a:rPr>
              <a:t>如果是你，你會如何訂法規？</a:t>
            </a:r>
            <a:endParaRPr lang="en-US" altLang="zh-TW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zh-TW" altLang="en-US" sz="2400" dirty="0">
                <a:solidFill>
                  <a:schemeClr val="accent6">
                    <a:lumMod val="75000"/>
                  </a:schemeClr>
                </a:solidFill>
              </a:rPr>
              <a:t>從上面舉一個例子說明之。</a:t>
            </a:r>
          </a:p>
        </p:txBody>
      </p:sp>
    </p:spTree>
    <p:extLst>
      <p:ext uri="{BB962C8B-B14F-4D97-AF65-F5344CB8AC3E}">
        <p14:creationId xmlns:p14="http://schemas.microsoft.com/office/powerpoint/2010/main" val="248663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8F36CA-D5DA-4BF3-A12E-6BA542A33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打假追追追</a:t>
            </a:r>
            <a:br>
              <a:rPr lang="en-US" altLang="zh-TW" dirty="0"/>
            </a:br>
            <a:br>
              <a:rPr lang="en-US" altLang="zh-TW" dirty="0"/>
            </a:br>
            <a:r>
              <a:rPr lang="zh-TW" altLang="en-US" dirty="0"/>
              <a:t>請試著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2B60F33-92DD-4A1D-A21A-916A303F8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7911" y="1023586"/>
            <a:ext cx="7019163" cy="807720"/>
          </a:xfrm>
        </p:spPr>
        <p:txBody>
          <a:bodyPr>
            <a:normAutofit/>
          </a:bodyPr>
          <a:lstStyle/>
          <a:p>
            <a:r>
              <a:rPr lang="zh-TW" altLang="en-US" sz="3600" b="0" dirty="0">
                <a:solidFill>
                  <a:schemeClr val="accent2">
                    <a:lumMod val="75000"/>
                  </a:schemeClr>
                </a:solidFill>
              </a:rPr>
              <a:t>請試著尋找下面的新聞是否為真</a:t>
            </a:r>
            <a:r>
              <a:rPr lang="en-US" altLang="zh-TW" sz="3600" b="0" dirty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zh-TW" altLang="en-US" sz="3600" b="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C901305-1762-4EA3-AEF8-777E7A165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7447788" cy="4023360"/>
          </a:xfrm>
        </p:spPr>
        <p:txBody>
          <a:bodyPr>
            <a:normAutofit/>
          </a:bodyPr>
          <a:lstStyle/>
          <a:p>
            <a:r>
              <a:rPr lang="en-US" altLang="zh-TW" sz="3600" dirty="0"/>
              <a:t>1.</a:t>
            </a:r>
            <a:r>
              <a:rPr lang="zh-TW" altLang="en-US" sz="3600" dirty="0"/>
              <a:t>小心！吃了發芽的薑會中毒</a:t>
            </a:r>
            <a:endParaRPr lang="en-US" altLang="zh-TW" sz="3600" dirty="0"/>
          </a:p>
          <a:p>
            <a:endParaRPr lang="en-US" altLang="zh-TW" sz="3600" dirty="0"/>
          </a:p>
          <a:p>
            <a:r>
              <a:rPr lang="en-US" altLang="zh-TW" sz="3600" dirty="0"/>
              <a:t>2.</a:t>
            </a:r>
            <a:r>
              <a:rPr lang="zh-TW" altLang="en-US" sz="3600" dirty="0"/>
              <a:t>小心！勒索病毒會綁架你的資料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3600" dirty="0"/>
              <a:t>      並要求贖金</a:t>
            </a:r>
            <a:endParaRPr lang="en-US" altLang="zh-TW" sz="3600" dirty="0"/>
          </a:p>
        </p:txBody>
      </p:sp>
    </p:spTree>
    <p:extLst>
      <p:ext uri="{BB962C8B-B14F-4D97-AF65-F5344CB8AC3E}">
        <p14:creationId xmlns:p14="http://schemas.microsoft.com/office/powerpoint/2010/main" val="2369871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11DCBA0-1B55-4976-89DF-D66CE6B96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你如何查實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14" name="內容版面配置區 13">
            <a:extLst>
              <a:ext uri="{FF2B5EF4-FFF2-40B4-BE49-F238E27FC236}">
                <a16:creationId xmlns:a16="http://schemas.microsoft.com/office/drawing/2014/main" id="{ABCC18A3-B38C-4CD3-A9B1-BC2DBCB3A0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67911" y="1930936"/>
            <a:ext cx="5571363" cy="4023360"/>
          </a:xfrm>
        </p:spPr>
        <p:txBody>
          <a:bodyPr>
            <a:normAutofit/>
          </a:bodyPr>
          <a:lstStyle/>
          <a:p>
            <a:r>
              <a:rPr lang="zh-TW" altLang="en-US" sz="3600" dirty="0"/>
              <a:t>丟估狗</a:t>
            </a:r>
            <a:endParaRPr lang="en-US" altLang="zh-TW" sz="3600" dirty="0"/>
          </a:p>
          <a:p>
            <a:r>
              <a:rPr lang="zh-TW" altLang="en-US" sz="3600" dirty="0"/>
              <a:t>搜尋的網頁是否可靠</a:t>
            </a:r>
            <a:endParaRPr lang="en-US" altLang="zh-TW" sz="3600" dirty="0"/>
          </a:p>
          <a:p>
            <a:r>
              <a:rPr lang="zh-TW" altLang="en-US" sz="3600" dirty="0"/>
              <a:t>澄清新聞的新聞來源</a:t>
            </a:r>
          </a:p>
        </p:txBody>
      </p:sp>
    </p:spTree>
    <p:extLst>
      <p:ext uri="{BB962C8B-B14F-4D97-AF65-F5344CB8AC3E}">
        <p14:creationId xmlns:p14="http://schemas.microsoft.com/office/powerpoint/2010/main" val="20676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框架">
  <a:themeElements>
    <a:clrScheme name="框架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框架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框架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TM03457475[[fn=框架]]</Template>
  <TotalTime>302</TotalTime>
  <Words>167</Words>
  <Application>Microsoft Office PowerPoint</Application>
  <PresentationFormat>寬螢幕</PresentationFormat>
  <Paragraphs>29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Corbel</vt:lpstr>
      <vt:lpstr>Roboto</vt:lpstr>
      <vt:lpstr>Wingdings 2</vt:lpstr>
      <vt:lpstr>框架</vt:lpstr>
      <vt:lpstr>資訊科技</vt:lpstr>
      <vt:lpstr>總結大家的 答案  沒交的…. 哼哼…..0分</vt:lpstr>
      <vt:lpstr>課本上提及的問題</vt:lpstr>
      <vt:lpstr>打假追追追  請試著</vt:lpstr>
      <vt:lpstr>你如何查實?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SF514</cp:lastModifiedBy>
  <cp:revision>35</cp:revision>
  <dcterms:created xsi:type="dcterms:W3CDTF">2021-05-19T02:03:56Z</dcterms:created>
  <dcterms:modified xsi:type="dcterms:W3CDTF">2021-05-23T14:03:46Z</dcterms:modified>
</cp:coreProperties>
</file>